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67" r:id="rId15"/>
    <p:sldId id="269" r:id="rId16"/>
    <p:sldId id="268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0"/>
    <p:restoredTop sz="94655"/>
  </p:normalViewPr>
  <p:slideViewPr>
    <p:cSldViewPr snapToGrid="0" snapToObjects="1">
      <p:cViewPr varScale="1">
        <p:scale>
          <a:sx n="61" d="100"/>
          <a:sy n="61" d="100"/>
        </p:scale>
        <p:origin x="248" y="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45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95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81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90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36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59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472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6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11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90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0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track/3RY7kaUFOUcA9iEPt9kTAO" TargetMode="External"/><Relationship Id="rId2" Type="http://schemas.openxmlformats.org/officeDocument/2006/relationships/hyperlink" Target="https://youtu.be/Lq03XCr1Eq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aopauloparacriancas.com.br/lingo-lingo-garrafas-o-que-significa-milagre-da-cela-7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609CB703-C563-4F1F-BF28-83C06E978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6E60297-8F50-814E-BABD-CD90EFED8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7000" y="583345"/>
            <a:ext cx="5833787" cy="2274155"/>
          </a:xfrm>
        </p:spPr>
        <p:txBody>
          <a:bodyPr anchor="b">
            <a:normAutofit/>
          </a:bodyPr>
          <a:lstStyle/>
          <a:p>
            <a:pPr algn="r"/>
            <a:r>
              <a:rPr lang="pt-B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 em Foco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6B59D9-169C-9F41-9A61-78185B2DC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5233" y="3176587"/>
            <a:ext cx="5833787" cy="504825"/>
          </a:xfrm>
        </p:spPr>
        <p:txBody>
          <a:bodyPr>
            <a:noAutofit/>
          </a:bodyPr>
          <a:lstStyle/>
          <a:p>
            <a:pPr algn="r"/>
            <a:r>
              <a:rPr lang="pt-B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Pulsão de vida: </a:t>
            </a:r>
          </a:p>
          <a:p>
            <a:pPr algn="r"/>
            <a:r>
              <a:rPr lang="pt-B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 </a:t>
            </a:r>
            <a:r>
              <a:rPr lang="pt-BR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Kogustaki</a:t>
            </a:r>
            <a:r>
              <a:rPr lang="pt-B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Mucize</a:t>
            </a: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Roseli Gimenes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11910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desenho&#10;&#10;Descrição gerada automaticamente">
            <a:extLst>
              <a:ext uri="{FF2B5EF4-FFF2-40B4-BE49-F238E27FC236}">
                <a16:creationId xmlns:a16="http://schemas.microsoft.com/office/drawing/2014/main" id="{8E8CA59A-89D2-1F48-BC15-7A2C1C3CB3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639" b="-2"/>
          <a:stretch/>
        </p:blipFill>
        <p:spPr>
          <a:xfrm>
            <a:off x="715969" y="1774490"/>
            <a:ext cx="3707972" cy="3707972"/>
          </a:xfrm>
          <a:custGeom>
            <a:avLst/>
            <a:gdLst/>
            <a:ahLst/>
            <a:cxnLst/>
            <a:rect l="l" t="t" r="r" b="b"/>
            <a:pathLst>
              <a:path w="1924906" h="1924906">
                <a:moveTo>
                  <a:pt x="962453" y="0"/>
                </a:moveTo>
                <a:cubicBezTo>
                  <a:pt x="1494001" y="0"/>
                  <a:pt x="1924906" y="430905"/>
                  <a:pt x="1924906" y="962453"/>
                </a:cubicBezTo>
                <a:cubicBezTo>
                  <a:pt x="1924906" y="1494001"/>
                  <a:pt x="1494001" y="1924906"/>
                  <a:pt x="962453" y="1924906"/>
                </a:cubicBezTo>
                <a:cubicBezTo>
                  <a:pt x="430905" y="1924906"/>
                  <a:pt x="0" y="1494001"/>
                  <a:pt x="0" y="962453"/>
                </a:cubicBezTo>
                <a:cubicBezTo>
                  <a:pt x="0" y="430905"/>
                  <a:pt x="430905" y="0"/>
                  <a:pt x="962453" y="0"/>
                </a:cubicBezTo>
                <a:close/>
              </a:path>
            </a:pathLst>
          </a:custGeom>
        </p:spPr>
      </p:pic>
      <p:sp>
        <p:nvSpPr>
          <p:cNvPr id="2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90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3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B6B6FFE-D312-7F4A-A9F1-81A85C785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6" y="-306587"/>
            <a:ext cx="4195675" cy="2519793"/>
          </a:xfrm>
        </p:spPr>
        <p:txBody>
          <a:bodyPr anchor="b">
            <a:normAutofit/>
          </a:bodyPr>
          <a:lstStyle/>
          <a:p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Metáforas presentes no filme</a:t>
            </a:r>
          </a:p>
        </p:txBody>
      </p:sp>
      <p:sp>
        <p:nvSpPr>
          <p:cNvPr id="21" name="Freeform: Shape 15">
            <a:extLst>
              <a:ext uri="{FF2B5EF4-FFF2-40B4-BE49-F238E27FC236}">
                <a16:creationId xmlns:a16="http://schemas.microsoft.com/office/drawing/2014/main" id="{D0F14822-B1F1-4730-A131-C3416A790B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50930" y="3942512"/>
            <a:ext cx="3238728" cy="2915488"/>
          </a:xfrm>
          <a:custGeom>
            <a:avLst/>
            <a:gdLst>
              <a:gd name="connsiteX0" fmla="*/ 1619364 w 3238728"/>
              <a:gd name="connsiteY0" fmla="*/ 0 h 2915488"/>
              <a:gd name="connsiteX1" fmla="*/ 3238728 w 3238728"/>
              <a:gd name="connsiteY1" fmla="*/ 1619364 h 2915488"/>
              <a:gd name="connsiteX2" fmla="*/ 2649430 w 3238728"/>
              <a:gd name="connsiteY2" fmla="*/ 2868944 h 2915488"/>
              <a:gd name="connsiteX3" fmla="*/ 2587188 w 3238728"/>
              <a:gd name="connsiteY3" fmla="*/ 2915488 h 2915488"/>
              <a:gd name="connsiteX4" fmla="*/ 651541 w 3238728"/>
              <a:gd name="connsiteY4" fmla="*/ 2915488 h 2915488"/>
              <a:gd name="connsiteX5" fmla="*/ 589298 w 3238728"/>
              <a:gd name="connsiteY5" fmla="*/ 2868944 h 2915488"/>
              <a:gd name="connsiteX6" fmla="*/ 0 w 3238728"/>
              <a:gd name="connsiteY6" fmla="*/ 1619364 h 2915488"/>
              <a:gd name="connsiteX7" fmla="*/ 1619364 w 3238728"/>
              <a:gd name="connsiteY7" fmla="*/ 0 h 291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38728" h="2915488">
                <a:moveTo>
                  <a:pt x="1619364" y="0"/>
                </a:moveTo>
                <a:cubicBezTo>
                  <a:pt x="2513714" y="0"/>
                  <a:pt x="3238728" y="725014"/>
                  <a:pt x="3238728" y="1619364"/>
                </a:cubicBezTo>
                <a:cubicBezTo>
                  <a:pt x="3238728" y="2122436"/>
                  <a:pt x="3009329" y="2571929"/>
                  <a:pt x="2649430" y="2868944"/>
                </a:cubicBezTo>
                <a:lnTo>
                  <a:pt x="2587188" y="2915488"/>
                </a:lnTo>
                <a:lnTo>
                  <a:pt x="651541" y="2915488"/>
                </a:lnTo>
                <a:lnTo>
                  <a:pt x="589298" y="2868944"/>
                </a:lnTo>
                <a:cubicBezTo>
                  <a:pt x="229399" y="2571929"/>
                  <a:pt x="0" y="2122436"/>
                  <a:pt x="0" y="1619364"/>
                </a:cubicBezTo>
                <a:cubicBezTo>
                  <a:pt x="0" y="725014"/>
                  <a:pt x="725014" y="0"/>
                  <a:pt x="1619364" y="0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63F1D6B-3845-4F68-9803-39000080E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54502" cy="4167582"/>
          </a:xfrm>
          <a:custGeom>
            <a:avLst/>
            <a:gdLst>
              <a:gd name="connsiteX0" fmla="*/ 1209514 w 4154502"/>
              <a:gd name="connsiteY0" fmla="*/ 0 h 4167582"/>
              <a:gd name="connsiteX1" fmla="*/ 2782034 w 4154502"/>
              <a:gd name="connsiteY1" fmla="*/ 0 h 4167582"/>
              <a:gd name="connsiteX2" fmla="*/ 2836049 w 4154502"/>
              <a:gd name="connsiteY2" fmla="*/ 19770 h 4167582"/>
              <a:gd name="connsiteX3" fmla="*/ 4154502 w 4154502"/>
              <a:gd name="connsiteY3" fmla="*/ 2008854 h 4167582"/>
              <a:gd name="connsiteX4" fmla="*/ 1995774 w 4154502"/>
              <a:gd name="connsiteY4" fmla="*/ 4167582 h 4167582"/>
              <a:gd name="connsiteX5" fmla="*/ 6690 w 4154502"/>
              <a:gd name="connsiteY5" fmla="*/ 2849129 h 4167582"/>
              <a:gd name="connsiteX6" fmla="*/ 0 w 4154502"/>
              <a:gd name="connsiteY6" fmla="*/ 2830852 h 4167582"/>
              <a:gd name="connsiteX7" fmla="*/ 0 w 4154502"/>
              <a:gd name="connsiteY7" fmla="*/ 1186857 h 4167582"/>
              <a:gd name="connsiteX8" fmla="*/ 6690 w 4154502"/>
              <a:gd name="connsiteY8" fmla="*/ 1168580 h 4167582"/>
              <a:gd name="connsiteX9" fmla="*/ 1155500 w 4154502"/>
              <a:gd name="connsiteY9" fmla="*/ 19770 h 4167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54502" h="4167582">
                <a:moveTo>
                  <a:pt x="1209514" y="0"/>
                </a:moveTo>
                <a:lnTo>
                  <a:pt x="2782034" y="0"/>
                </a:lnTo>
                <a:lnTo>
                  <a:pt x="2836049" y="19770"/>
                </a:lnTo>
                <a:cubicBezTo>
                  <a:pt x="3610849" y="347482"/>
                  <a:pt x="4154502" y="1114679"/>
                  <a:pt x="4154502" y="2008854"/>
                </a:cubicBezTo>
                <a:cubicBezTo>
                  <a:pt x="4154502" y="3201087"/>
                  <a:pt x="3188007" y="4167582"/>
                  <a:pt x="1995774" y="4167582"/>
                </a:cubicBezTo>
                <a:cubicBezTo>
                  <a:pt x="1101599" y="4167582"/>
                  <a:pt x="334402" y="3623929"/>
                  <a:pt x="6690" y="2849129"/>
                </a:cubicBezTo>
                <a:lnTo>
                  <a:pt x="0" y="2830852"/>
                </a:lnTo>
                <a:lnTo>
                  <a:pt x="0" y="1186857"/>
                </a:lnTo>
                <a:lnTo>
                  <a:pt x="6690" y="1168580"/>
                </a:lnTo>
                <a:cubicBezTo>
                  <a:pt x="225165" y="652046"/>
                  <a:pt x="638966" y="238245"/>
                  <a:pt x="1155500" y="19770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Espaço Reservado para Conteúdo 4" descr="Uma imagem contendo bolo, escuro, luz, branco&#10;&#10;Descrição gerada automaticamente">
            <a:extLst>
              <a:ext uri="{FF2B5EF4-FFF2-40B4-BE49-F238E27FC236}">
                <a16:creationId xmlns:a16="http://schemas.microsoft.com/office/drawing/2014/main" id="{46D5DE28-3F1F-1047-9640-79AED2BE6F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1505"/>
          <a:stretch/>
        </p:blipFill>
        <p:spPr>
          <a:xfrm>
            <a:off x="-2" y="10"/>
            <a:ext cx="4317456" cy="4167571"/>
          </a:xfrm>
          <a:custGeom>
            <a:avLst/>
            <a:gdLst/>
            <a:ahLst/>
            <a:cxnLst/>
            <a:rect l="l" t="t" r="r" b="b"/>
            <a:pathLst>
              <a:path w="4317456" h="4167581">
                <a:moveTo>
                  <a:pt x="1372466" y="0"/>
                </a:moveTo>
                <a:lnTo>
                  <a:pt x="2944990" y="0"/>
                </a:lnTo>
                <a:lnTo>
                  <a:pt x="2999002" y="19769"/>
                </a:lnTo>
                <a:cubicBezTo>
                  <a:pt x="3773802" y="347482"/>
                  <a:pt x="4317456" y="1114680"/>
                  <a:pt x="4317456" y="2008853"/>
                </a:cubicBezTo>
                <a:cubicBezTo>
                  <a:pt x="4317456" y="3201085"/>
                  <a:pt x="3350960" y="4167581"/>
                  <a:pt x="2158728" y="4167581"/>
                </a:cubicBezTo>
                <a:cubicBezTo>
                  <a:pt x="966497" y="4167581"/>
                  <a:pt x="0" y="3201085"/>
                  <a:pt x="0" y="2008853"/>
                </a:cubicBezTo>
                <a:cubicBezTo>
                  <a:pt x="0" y="1114680"/>
                  <a:pt x="543654" y="347482"/>
                  <a:pt x="1318454" y="19769"/>
                </a:cubicBezTo>
                <a:close/>
              </a:path>
            </a:pathLst>
          </a:custGeom>
        </p:spPr>
      </p:pic>
      <p:sp>
        <p:nvSpPr>
          <p:cNvPr id="20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8953" y="17716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4045" y="3208746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EF8B65B-C6CD-4FD6-8C77-A2D401B9D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2345" y="2259106"/>
            <a:ext cx="4451046" cy="3645584"/>
          </a:xfrm>
        </p:spPr>
        <p:txBody>
          <a:bodyPr anchor="t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buraco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parede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cela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relação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com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árvore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que Yusuf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enterrou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filha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Dessa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metáfora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mistério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Yusuf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avô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Ova?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matado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mãe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 menina por ser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mãe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solteira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deixado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Ova com 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Memo?</a:t>
            </a:r>
          </a:p>
        </p:txBody>
      </p:sp>
      <p:sp>
        <p:nvSpPr>
          <p:cNvPr id="2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3825" y="4368981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7" name="Imagem 6" descr="Uma imagem contendo pessoa, ao ar livre, homem, segurando&#10;&#10;Descrição gerada automaticamente">
            <a:extLst>
              <a:ext uri="{FF2B5EF4-FFF2-40B4-BE49-F238E27FC236}">
                <a16:creationId xmlns:a16="http://schemas.microsoft.com/office/drawing/2014/main" id="{8567483A-965F-944F-840E-8926C0CE46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5" r="33289" b="3"/>
          <a:stretch/>
        </p:blipFill>
        <p:spPr>
          <a:xfrm>
            <a:off x="2767504" y="3942512"/>
            <a:ext cx="3238727" cy="2915488"/>
          </a:xfrm>
          <a:custGeom>
            <a:avLst/>
            <a:gdLst/>
            <a:ahLst/>
            <a:cxnLst/>
            <a:rect l="l" t="t" r="r" b="b"/>
            <a:pathLst>
              <a:path w="3238727" h="2915488">
                <a:moveTo>
                  <a:pt x="1619364" y="0"/>
                </a:moveTo>
                <a:cubicBezTo>
                  <a:pt x="2513714" y="0"/>
                  <a:pt x="3238727" y="725014"/>
                  <a:pt x="3238727" y="1619364"/>
                </a:cubicBezTo>
                <a:cubicBezTo>
                  <a:pt x="3238727" y="2122436"/>
                  <a:pt x="3009328" y="2571928"/>
                  <a:pt x="2649429" y="2868943"/>
                </a:cubicBezTo>
                <a:lnTo>
                  <a:pt x="2587186" y="2915488"/>
                </a:lnTo>
                <a:lnTo>
                  <a:pt x="651541" y="2915488"/>
                </a:lnTo>
                <a:lnTo>
                  <a:pt x="589298" y="2868943"/>
                </a:lnTo>
                <a:cubicBezTo>
                  <a:pt x="229399" y="2571928"/>
                  <a:pt x="0" y="2122436"/>
                  <a:pt x="0" y="1619364"/>
                </a:cubicBezTo>
                <a:cubicBezTo>
                  <a:pt x="0" y="725014"/>
                  <a:pt x="725014" y="0"/>
                  <a:pt x="1619364" y="0"/>
                </a:cubicBezTo>
                <a:close/>
              </a:path>
            </a:pathLst>
          </a:cu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3893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282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45BECB3-016F-8F4A-A92D-E7C2F6808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1311" y="-299459"/>
            <a:ext cx="4395340" cy="1716257"/>
          </a:xfrm>
        </p:spPr>
        <p:txBody>
          <a:bodyPr anchor="b">
            <a:norm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 gigante de um olho só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Uma imagem contendo no interior, tatuagem, olhando, frente&#10;&#10;Descrição gerada automaticamente">
            <a:extLst>
              <a:ext uri="{FF2B5EF4-FFF2-40B4-BE49-F238E27FC236}">
                <a16:creationId xmlns:a16="http://schemas.microsoft.com/office/drawing/2014/main" id="{E9110CCC-5AFD-844E-A995-42B3F437A3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969"/>
          <a:stretch/>
        </p:blipFill>
        <p:spPr>
          <a:xfrm>
            <a:off x="279143" y="299509"/>
            <a:ext cx="5221625" cy="6258983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FB92112-F096-4AB0-B79E-167520D3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2168" y="1290917"/>
            <a:ext cx="4569902" cy="4357033"/>
          </a:xfrm>
        </p:spPr>
        <p:txBody>
          <a:bodyPr anchor="t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filme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ruína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próxima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montanha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Memo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buracos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olhos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vazados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gigante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testemunha-chave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filme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porque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mitologia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grega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-se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Polifemo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ciclope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filho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Poseidon.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vertentes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apontando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gigante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fora-da-lei,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testemunha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filme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montanha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emerge do mar 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podemos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associar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erosões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efeito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ciclopes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679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A25E2-8AC3-8F47-9C9F-73A92FAB4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música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276E5A-BD9C-2642-985F-BCA6BB457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Lingo, lingo(</a:t>
            </a:r>
            <a:r>
              <a:rPr lang="pt-BR" dirty="0" err="1"/>
              <a:t>la,la,la</a:t>
            </a:r>
            <a:r>
              <a:rPr lang="pt-BR" dirty="0"/>
              <a:t>). </a:t>
            </a:r>
            <a:r>
              <a:rPr lang="pt-BR" dirty="0" err="1"/>
              <a:t>Shisheler</a:t>
            </a:r>
            <a:r>
              <a:rPr lang="pt-BR" dirty="0"/>
              <a:t>(garrafas):  </a:t>
            </a:r>
            <a:r>
              <a:rPr lang="pt-BR" b="1" i="1" dirty="0"/>
              <a:t>Lingo Lingo </a:t>
            </a:r>
            <a:r>
              <a:rPr lang="pt-BR" b="1" i="1" dirty="0" err="1"/>
              <a:t>Şişeler</a:t>
            </a:r>
            <a:r>
              <a:rPr lang="pt-BR" b="1" i="1" dirty="0"/>
              <a:t>.</a:t>
            </a:r>
            <a:endParaRPr lang="pt-BR" i="1" dirty="0"/>
          </a:p>
          <a:p>
            <a:r>
              <a:rPr lang="pt-BR" dirty="0"/>
              <a:t>Música folclórica da Turquia, pode ser usada para dança do ventre.</a:t>
            </a:r>
          </a:p>
          <a:p>
            <a:r>
              <a:rPr lang="pt-BR" dirty="0"/>
              <a:t>Muitas vezes refere-se às perdas amorosas e à bebida (</a:t>
            </a:r>
            <a:r>
              <a:rPr lang="pt-BR" dirty="0" err="1"/>
              <a:t>raki</a:t>
            </a:r>
            <a:r>
              <a:rPr lang="pt-BR" dirty="0"/>
              <a:t>, bebida pelos presos)para sufocar mágoas.</a:t>
            </a:r>
          </a:p>
          <a:p>
            <a:r>
              <a:rPr lang="pt-BR" dirty="0"/>
              <a:t>No filme, reflete  o inseparável , o reconhecimento de pai e filha. Eles se encontram por esses versos.</a:t>
            </a:r>
          </a:p>
          <a:p>
            <a:r>
              <a:rPr lang="pt-BR" dirty="0"/>
              <a:t>Canção que aparece enquanto sobem os créditos do filme.</a:t>
            </a:r>
          </a:p>
        </p:txBody>
      </p:sp>
    </p:spTree>
    <p:extLst>
      <p:ext uri="{BB962C8B-B14F-4D97-AF65-F5344CB8AC3E}">
        <p14:creationId xmlns:p14="http://schemas.microsoft.com/office/powerpoint/2010/main" val="3064426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34EA5-E7D3-3C47-89D2-664AE5409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/>
              <a:t>Lingo. Lingo. </a:t>
            </a:r>
            <a:r>
              <a:rPr lang="pt-BR" i="1" dirty="0" err="1"/>
              <a:t>Shisheler</a:t>
            </a:r>
            <a:r>
              <a:rPr lang="pt-BR" dirty="0"/>
              <a:t>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85AE0D-F6CC-3040-A723-8096ABD0A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https://youtu.be/Lq03XCr1Eq0</a:t>
            </a:r>
            <a:endParaRPr lang="pt-BR" dirty="0"/>
          </a:p>
          <a:p>
            <a:endParaRPr lang="pt-BR" dirty="0"/>
          </a:p>
          <a:p>
            <a:r>
              <a:rPr lang="pt-BR" dirty="0" err="1"/>
              <a:t>https</a:t>
            </a:r>
            <a:r>
              <a:rPr lang="pt-BR" dirty="0"/>
              <a:t>://</a:t>
            </a:r>
            <a:r>
              <a:rPr lang="pt-BR" b="1" dirty="0" err="1"/>
              <a:t>music</a:t>
            </a:r>
            <a:r>
              <a:rPr lang="pt-BR" dirty="0" err="1"/>
              <a:t>.apple.com</a:t>
            </a:r>
            <a:r>
              <a:rPr lang="pt-BR" dirty="0"/>
              <a:t>/</a:t>
            </a:r>
            <a:r>
              <a:rPr lang="pt-BR" dirty="0" err="1"/>
              <a:t>tr</a:t>
            </a:r>
            <a:r>
              <a:rPr lang="pt-BR" dirty="0"/>
              <a:t>/</a:t>
            </a:r>
            <a:r>
              <a:rPr lang="pt-BR" dirty="0" err="1"/>
              <a:t>album</a:t>
            </a:r>
            <a:r>
              <a:rPr lang="pt-BR" dirty="0"/>
              <a:t>/</a:t>
            </a:r>
            <a:r>
              <a:rPr lang="pt-BR" dirty="0" err="1"/>
              <a:t>i-st</a:t>
            </a:r>
            <a:r>
              <a:rPr lang="pt-BR" dirty="0"/>
              <a:t>... </a:t>
            </a:r>
            <a:r>
              <a:rPr lang="pt-BR" dirty="0" err="1"/>
              <a:t>Spotify</a:t>
            </a:r>
            <a:r>
              <a:rPr lang="pt-BR" dirty="0"/>
              <a:t> ... </a:t>
            </a:r>
            <a:r>
              <a:rPr lang="pt-BR" b="1" dirty="0" err="1"/>
              <a:t>Şişeler</a:t>
            </a:r>
            <a:r>
              <a:rPr lang="pt-BR" b="1" dirty="0"/>
              <a:t> Lingo Lingo </a:t>
            </a:r>
            <a:r>
              <a:rPr lang="pt-BR" b="1" dirty="0" err="1"/>
              <a:t>Şişeler</a:t>
            </a:r>
            <a:r>
              <a:rPr lang="pt-BR" dirty="0"/>
              <a:t> </a:t>
            </a:r>
            <a:r>
              <a:rPr lang="pt-BR" dirty="0" err="1"/>
              <a:t>Rakıda</a:t>
            </a:r>
            <a:r>
              <a:rPr lang="pt-BR" dirty="0"/>
              <a:t> </a:t>
            </a:r>
            <a:r>
              <a:rPr lang="pt-BR" dirty="0" err="1"/>
              <a:t>mı</a:t>
            </a:r>
            <a:r>
              <a:rPr lang="pt-BR" dirty="0"/>
              <a:t> </a:t>
            </a:r>
            <a:r>
              <a:rPr lang="pt-BR" dirty="0" err="1"/>
              <a:t>İçtin</a:t>
            </a:r>
            <a:r>
              <a:rPr lang="pt-BR" dirty="0"/>
              <a:t> </a:t>
            </a:r>
            <a:r>
              <a:rPr lang="pt-BR" dirty="0" err="1"/>
              <a:t>Sen</a:t>
            </a:r>
            <a:r>
              <a:rPr lang="pt-BR" dirty="0"/>
              <a:t> </a:t>
            </a:r>
            <a:r>
              <a:rPr lang="pt-BR" dirty="0" err="1"/>
              <a:t>Bensiz</a:t>
            </a:r>
            <a:r>
              <a:rPr lang="pt-BR" dirty="0"/>
              <a:t> ...</a:t>
            </a:r>
          </a:p>
          <a:p>
            <a:pPr marL="0" indent="0">
              <a:buNone/>
            </a:pPr>
            <a:r>
              <a:rPr lang="pt-BR" dirty="0">
                <a:hlinkClick r:id="rId3"/>
              </a:rPr>
              <a:t>  https://open.spotify.com/track/3RY7kaUFOUcA9iEPt9kTAO</a:t>
            </a:r>
            <a:endParaRPr lang="pt-BR" dirty="0"/>
          </a:p>
          <a:p>
            <a:r>
              <a:rPr lang="pt-BR" dirty="0">
                <a:hlinkClick r:id="rId4"/>
              </a:rPr>
              <a:t>https://saopauloparacriancas.com.br/lingo-lingo-garrafas-o-que-significa-milagre-da-cela-7/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0937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F0154-A904-2448-BBDF-15E4B92E9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pulsão de vida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E0E5F5-F657-7A4F-8DF6-8664DEFC0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Eros expulsa </a:t>
            </a:r>
            <a:r>
              <a:rPr lang="pt-BR" dirty="0" err="1"/>
              <a:t>Tânatos</a:t>
            </a:r>
            <a:r>
              <a:rPr lang="pt-BR" dirty="0"/>
              <a:t>.</a:t>
            </a:r>
          </a:p>
          <a:p>
            <a:r>
              <a:rPr lang="pt-BR" dirty="0"/>
              <a:t>O impulso energético que direciona o sujeito.</a:t>
            </a:r>
          </a:p>
          <a:p>
            <a:r>
              <a:rPr lang="pt-BR" dirty="0"/>
              <a:t>O amor de </a:t>
            </a:r>
            <a:r>
              <a:rPr lang="pt-BR" dirty="0" err="1"/>
              <a:t>Memo</a:t>
            </a:r>
            <a:r>
              <a:rPr lang="pt-BR" dirty="0"/>
              <a:t> e o amor de Ova são esse impulso de energia que eleva esses seres para além de quem eles são: um pai que tem a mesma idade mental que sua filha.</a:t>
            </a:r>
          </a:p>
          <a:p>
            <a:r>
              <a:rPr lang="pt-BR" dirty="0"/>
              <a:t>Na psicanálise , é a energia psíquica profunda que direciona a ação até um fim.</a:t>
            </a:r>
          </a:p>
          <a:p>
            <a:r>
              <a:rPr lang="pt-BR" dirty="0"/>
              <a:t>No filme, como um dos destinos da pulsão que Freud menciona, há a sublimação. Aceita-se o inaceitável: Memo.</a:t>
            </a:r>
          </a:p>
        </p:txBody>
      </p:sp>
    </p:spTree>
    <p:extLst>
      <p:ext uri="{BB962C8B-B14F-4D97-AF65-F5344CB8AC3E}">
        <p14:creationId xmlns:p14="http://schemas.microsoft.com/office/powerpoint/2010/main" val="202079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FA117-B482-E048-A852-7AC41797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8EBA6C-8129-4848-8F51-B909DEBEF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0" indent="0">
              <a:buNone/>
            </a:pPr>
            <a:r>
              <a:rPr lang="pt-BR" dirty="0"/>
              <a:t>FREUD, S. (1996). A pulsão e seus destinos. In </a:t>
            </a:r>
            <a:r>
              <a:rPr lang="pt-BR" b="1" dirty="0"/>
              <a:t>Edição Standard Brasileira das Obras Psicológicas Completas de Sigmund Freud </a:t>
            </a:r>
            <a:r>
              <a:rPr lang="pt-BR" dirty="0"/>
              <a:t>(Vol. 14). Rio de Janeiro: Imago. (Originalmente publicado em 1915).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OZTEKIN, </a:t>
            </a:r>
            <a:r>
              <a:rPr lang="pt-BR" dirty="0" err="1"/>
              <a:t>Mehmet</a:t>
            </a:r>
            <a:r>
              <a:rPr lang="pt-BR" dirty="0"/>
              <a:t> Ada. </a:t>
            </a:r>
            <a:r>
              <a:rPr lang="pt-BR" b="1" dirty="0"/>
              <a:t>7-kogustaki </a:t>
            </a:r>
            <a:r>
              <a:rPr lang="pt-BR" b="1" dirty="0" err="1"/>
              <a:t>Mucize</a:t>
            </a:r>
            <a:r>
              <a:rPr lang="pt-BR" dirty="0"/>
              <a:t>. Filme. Turquia. 2019.</a:t>
            </a:r>
          </a:p>
        </p:txBody>
      </p:sp>
    </p:spTree>
    <p:extLst>
      <p:ext uri="{BB962C8B-B14F-4D97-AF65-F5344CB8AC3E}">
        <p14:creationId xmlns:p14="http://schemas.microsoft.com/office/powerpoint/2010/main" val="371075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79AF36-AEA6-1548-A03D-AFF1C428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Grata. </a:t>
            </a:r>
            <a:r>
              <a:rPr lang="pt-BR" dirty="0" err="1"/>
              <a:t>roseligi@icloud.com</a:t>
            </a:r>
            <a:endParaRPr lang="pt-BR" dirty="0"/>
          </a:p>
        </p:txBody>
      </p:sp>
      <p:pic>
        <p:nvPicPr>
          <p:cNvPr id="5" name="Espaço Reservado para Conteúdo 4" descr="Uma imagem contendo pessoa, mulher, segurando, homem&#10;&#10;Descrição gerada automaticamente">
            <a:extLst>
              <a:ext uri="{FF2B5EF4-FFF2-40B4-BE49-F238E27FC236}">
                <a16:creationId xmlns:a16="http://schemas.microsoft.com/office/drawing/2014/main" id="{B4C3314D-7CEA-0E4D-B7CE-1536998135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6754" y="1866899"/>
            <a:ext cx="5434123" cy="4625975"/>
          </a:xfrm>
        </p:spPr>
      </p:pic>
    </p:spTree>
    <p:extLst>
      <p:ext uri="{BB962C8B-B14F-4D97-AF65-F5344CB8AC3E}">
        <p14:creationId xmlns:p14="http://schemas.microsoft.com/office/powerpoint/2010/main" val="111521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5E5B8-44EF-4F4F-A5A1-0F2FDFA4A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Filme: O milagre na cela 7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C2ACD5-F117-C446-8E8F-84871DF3C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/>
              <a:t>7- </a:t>
            </a:r>
            <a:r>
              <a:rPr lang="pt-BR" i="1" dirty="0" err="1"/>
              <a:t>Kogustaki</a:t>
            </a:r>
            <a:r>
              <a:rPr lang="pt-BR" i="1" dirty="0"/>
              <a:t> </a:t>
            </a:r>
            <a:r>
              <a:rPr lang="pt-BR" i="1" dirty="0" err="1"/>
              <a:t>Mucize</a:t>
            </a:r>
            <a:r>
              <a:rPr lang="pt-BR" i="1" dirty="0"/>
              <a:t> </a:t>
            </a:r>
            <a:r>
              <a:rPr lang="pt-BR" dirty="0"/>
              <a:t>(2019)</a:t>
            </a:r>
          </a:p>
          <a:p>
            <a:r>
              <a:rPr lang="pt-BR" dirty="0"/>
              <a:t>Dirigido por </a:t>
            </a:r>
            <a:r>
              <a:rPr lang="pt-BR" dirty="0" err="1"/>
              <a:t>Mehmet</a:t>
            </a:r>
            <a:r>
              <a:rPr lang="pt-BR" dirty="0"/>
              <a:t> Ada </a:t>
            </a:r>
            <a:r>
              <a:rPr lang="pt-BR" dirty="0" err="1"/>
              <a:t>Ôztekin</a:t>
            </a:r>
            <a:endParaRPr lang="pt-BR" dirty="0"/>
          </a:p>
          <a:p>
            <a:r>
              <a:rPr lang="pt-BR" dirty="0"/>
              <a:t>País: Turquia</a:t>
            </a:r>
          </a:p>
          <a:p>
            <a:r>
              <a:rPr lang="pt-BR" dirty="0"/>
              <a:t>Remake de : 7 </a:t>
            </a:r>
            <a:r>
              <a:rPr lang="pt-BR" dirty="0" err="1"/>
              <a:t>beobanqui</a:t>
            </a:r>
            <a:r>
              <a:rPr lang="pt-BR" dirty="0"/>
              <a:t> </a:t>
            </a:r>
            <a:r>
              <a:rPr lang="pt-BR" dirty="0" err="1"/>
              <a:t>Seonmul</a:t>
            </a:r>
            <a:r>
              <a:rPr lang="pt-BR" dirty="0"/>
              <a:t>, </a:t>
            </a:r>
            <a:r>
              <a:rPr lang="pt-BR" dirty="0" err="1"/>
              <a:t>lit</a:t>
            </a:r>
            <a:r>
              <a:rPr lang="pt-BR" dirty="0"/>
              <a:t> (Um presente na cela 7), de 2013, do sul-coreano Lee </a:t>
            </a:r>
            <a:r>
              <a:rPr lang="pt-BR" dirty="0" err="1"/>
              <a:t>Hwan-kyung</a:t>
            </a:r>
            <a:endParaRPr lang="pt-BR" dirty="0"/>
          </a:p>
          <a:p>
            <a:r>
              <a:rPr lang="pt-BR" dirty="0"/>
              <a:t>Remake diversos: Índia(2017), Filipina(2019) e Indonésia (a estrear em 2020).</a:t>
            </a:r>
          </a:p>
          <a:p>
            <a:r>
              <a:rPr lang="pt-BR" dirty="0"/>
              <a:t>De maneira geral, um drama. No original mistura-se à comédia.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281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B710678-BB9C-E04E-AE69-D0D2C71F0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959" y="703679"/>
            <a:ext cx="3893430" cy="1816114"/>
          </a:xfrm>
        </p:spPr>
        <p:txBody>
          <a:bodyPr anchor="b">
            <a:normAutofit/>
          </a:bodyPr>
          <a:lstStyle/>
          <a:p>
            <a:r>
              <a:rPr lang="pt-BR" sz="4800" dirty="0"/>
              <a:t>Contexto Histórico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Espaço Reservado para Conteúdo 4" descr="Desenho de bandeira&#10;&#10;Descrição gerada automaticamente">
            <a:extLst>
              <a:ext uri="{FF2B5EF4-FFF2-40B4-BE49-F238E27FC236}">
                <a16:creationId xmlns:a16="http://schemas.microsoft.com/office/drawing/2014/main" id="{791BF793-B869-3646-BFDE-BB5E86A17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770" y="2111014"/>
            <a:ext cx="3952579" cy="2628465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5751810-5D2B-472B-9EA7-816B98E73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119" y="2862712"/>
            <a:ext cx="4465271" cy="3238728"/>
          </a:xfrm>
        </p:spPr>
        <p:txBody>
          <a:bodyPr anchor="t">
            <a:normAutofit fontScale="92500" lnSpcReduction="20000"/>
          </a:bodyPr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Turquia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(capital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),com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bandeira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1876,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mostra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estrela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símbolos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Islã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vermelho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aponta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contexto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violência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país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indicações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que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estrela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antes era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referência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símbolo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cristão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Terceiro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golpe de Estado  1982 a 1989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aproximadamente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Islamismo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questão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suicídio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16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981DF5-6B9E-1F4E-A61C-EC0C3277C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0921" y="255181"/>
            <a:ext cx="4282468" cy="2264612"/>
          </a:xfrm>
        </p:spPr>
        <p:txBody>
          <a:bodyPr anchor="b">
            <a:normAutofit/>
          </a:bodyPr>
          <a:lstStyle/>
          <a:p>
            <a:r>
              <a:rPr lang="pt-BR" sz="4800" dirty="0"/>
              <a:t>A pena de morte na Turquia</a:t>
            </a:r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Espaço Reservado para Conteúdo 4" descr="Uma imagem contendo objeto, abajur, luz&#10;&#10;Descrição gerada automaticamente">
            <a:extLst>
              <a:ext uri="{FF2B5EF4-FFF2-40B4-BE49-F238E27FC236}">
                <a16:creationId xmlns:a16="http://schemas.microsoft.com/office/drawing/2014/main" id="{42016023-E570-554B-BB48-335F1FC01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770" y="2026300"/>
            <a:ext cx="3952579" cy="2797893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7DFC798-A157-4E82-A556-6C45155F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119" y="2519793"/>
            <a:ext cx="4465272" cy="3870935"/>
          </a:xfrm>
        </p:spPr>
        <p:txBody>
          <a:bodyPr anchor="t">
            <a:noAutofit/>
          </a:bodyPr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agosto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2002,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morte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foi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abolida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Turquia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No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filme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aparece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2004.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Turquia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julgamento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generais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 Golpe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Militar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década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80.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1970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Prisão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filme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Alan Parker,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roteiro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Oliver Stone: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O expresso da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meia-noite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(1978).</a:t>
            </a:r>
          </a:p>
        </p:txBody>
      </p:sp>
      <p:sp>
        <p:nvSpPr>
          <p:cNvPr id="2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48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2220C-C24B-4A49-91DB-783166EC8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Narrativa e história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ED4CDD-47D7-D545-9A1D-8B4B2AFB2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Antes de Ova entrar para o casamento:</a:t>
            </a:r>
          </a:p>
          <a:p>
            <a:endParaRPr lang="pt-BR" dirty="0"/>
          </a:p>
          <a:p>
            <a:pPr marL="514350" indent="-514350">
              <a:buAutoNum type="arabicPeriod"/>
            </a:pPr>
            <a:r>
              <a:rPr lang="pt-BR" dirty="0"/>
              <a:t>Ova ouve na BBC de Londres que a pena de morte foi abolida. Última pena de morte ocorreu em 1984. </a:t>
            </a:r>
          </a:p>
          <a:p>
            <a:pPr marL="514350" indent="-514350">
              <a:buAutoNum type="arabicPeriod"/>
            </a:pPr>
            <a:r>
              <a:rPr lang="pt-BR" dirty="0"/>
              <a:t>Pela confluência de datas, podemos supor que Ova se casa em 2 de agosto de 2002 (2004 no filme), abolição da pena de morte na Turquia.</a:t>
            </a:r>
          </a:p>
          <a:p>
            <a:pPr marL="514350" indent="-514350">
              <a:buAutoNum type="arabicPeriod"/>
            </a:pPr>
            <a:r>
              <a:rPr lang="pt-BR" dirty="0"/>
              <a:t>A data leva ao passado, à infância de Ova, aproximadamente em época do Terceiro Golpe Militar na Turquia, 1980-1989 , época da prisão de seu pai. 1984- infância de Ova.</a:t>
            </a:r>
          </a:p>
          <a:p>
            <a:pPr marL="514350" indent="-514350">
              <a:buAutoNum type="arabicPeriod"/>
            </a:pPr>
            <a:r>
              <a:rPr lang="pt-BR" dirty="0"/>
              <a:t>Ela pega a caixinha que ganhou de </a:t>
            </a:r>
            <a:r>
              <a:rPr lang="pt-BR" dirty="0" err="1"/>
              <a:t>Yussuf</a:t>
            </a:r>
            <a:r>
              <a:rPr lang="pt-BR" dirty="0"/>
              <a:t>: retrospectiva começa.</a:t>
            </a:r>
          </a:p>
        </p:txBody>
      </p:sp>
    </p:spTree>
    <p:extLst>
      <p:ext uri="{BB962C8B-B14F-4D97-AF65-F5344CB8AC3E}">
        <p14:creationId xmlns:p14="http://schemas.microsoft.com/office/powerpoint/2010/main" val="293207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D27EED-E3C3-4C43-85AE-248EBE9AE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98246"/>
            <a:ext cx="4412419" cy="362621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r"/>
            <a:r>
              <a:rPr lang="en-US" sz="5600" b="1" i="0" kern="1200" cap="all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5600" b="1" i="0" kern="1200" cap="all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lugarejo</a:t>
            </a:r>
            <a:r>
              <a:rPr lang="en-US" sz="5600" b="1" i="0" kern="1200" cap="all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b="1" i="0" kern="1200" cap="all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turco</a:t>
            </a:r>
            <a:r>
              <a:rPr lang="en-US" sz="5600" b="1" i="0" kern="1200" cap="all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5600" b="1" i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b="1" i="0" kern="1200" cap="all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Ova, o </a:t>
            </a:r>
            <a:r>
              <a:rPr lang="en-US" b="1" i="0" kern="1200" cap="all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</a:t>
            </a:r>
            <a:r>
              <a:rPr lang="en-US" b="1" i="0" kern="1200" cap="all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a </a:t>
            </a:r>
            <a:r>
              <a:rPr lang="en-US" b="1" i="0" kern="1200" cap="all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bisavó</a:t>
            </a:r>
            <a:r>
              <a:rPr lang="en-US" sz="5600" b="1" i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14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12034" y="1267063"/>
            <a:ext cx="139037" cy="139039"/>
          </a:xfrm>
          <a:custGeom>
            <a:avLst/>
            <a:gdLst>
              <a:gd name="connsiteX0" fmla="*/ 129600 w 139037"/>
              <a:gd name="connsiteY0" fmla="*/ 60082 h 139039"/>
              <a:gd name="connsiteX1" fmla="*/ 78955 w 139037"/>
              <a:gd name="connsiteY1" fmla="*/ 60082 h 139039"/>
              <a:gd name="connsiteX2" fmla="*/ 78955 w 139037"/>
              <a:gd name="connsiteY2" fmla="*/ 9437 h 139039"/>
              <a:gd name="connsiteX3" fmla="*/ 69519 w 139037"/>
              <a:gd name="connsiteY3" fmla="*/ 0 h 139039"/>
              <a:gd name="connsiteX4" fmla="*/ 60082 w 139037"/>
              <a:gd name="connsiteY4" fmla="*/ 9437 h 139039"/>
              <a:gd name="connsiteX5" fmla="*/ 60082 w 139037"/>
              <a:gd name="connsiteY5" fmla="*/ 60082 h 139039"/>
              <a:gd name="connsiteX6" fmla="*/ 9437 w 139037"/>
              <a:gd name="connsiteY6" fmla="*/ 60082 h 139039"/>
              <a:gd name="connsiteX7" fmla="*/ 0 w 139037"/>
              <a:gd name="connsiteY7" fmla="*/ 69520 h 139039"/>
              <a:gd name="connsiteX8" fmla="*/ 9437 w 139037"/>
              <a:gd name="connsiteY8" fmla="*/ 78957 h 139039"/>
              <a:gd name="connsiteX9" fmla="*/ 60082 w 139037"/>
              <a:gd name="connsiteY9" fmla="*/ 78957 h 139039"/>
              <a:gd name="connsiteX10" fmla="*/ 60082 w 139037"/>
              <a:gd name="connsiteY10" fmla="*/ 129602 h 139039"/>
              <a:gd name="connsiteX11" fmla="*/ 69519 w 139037"/>
              <a:gd name="connsiteY11" fmla="*/ 139039 h 139039"/>
              <a:gd name="connsiteX12" fmla="*/ 78955 w 139037"/>
              <a:gd name="connsiteY12" fmla="*/ 129602 h 139039"/>
              <a:gd name="connsiteX13" fmla="*/ 78955 w 139037"/>
              <a:gd name="connsiteY13" fmla="*/ 78957 h 139039"/>
              <a:gd name="connsiteX14" fmla="*/ 129600 w 139037"/>
              <a:gd name="connsiteY14" fmla="*/ 78957 h 139039"/>
              <a:gd name="connsiteX15" fmla="*/ 139037 w 139037"/>
              <a:gd name="connsiteY15" fmla="*/ 69520 h 139039"/>
              <a:gd name="connsiteX16" fmla="*/ 129600 w 139037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7" h="139039">
                <a:moveTo>
                  <a:pt x="129600" y="60082"/>
                </a:moveTo>
                <a:lnTo>
                  <a:pt x="78955" y="60082"/>
                </a:lnTo>
                <a:lnTo>
                  <a:pt x="78955" y="9437"/>
                </a:lnTo>
                <a:cubicBezTo>
                  <a:pt x="78955" y="4225"/>
                  <a:pt x="74730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7" y="139039"/>
                  <a:pt x="69519" y="139039"/>
                </a:cubicBezTo>
                <a:cubicBezTo>
                  <a:pt x="74730" y="139039"/>
                  <a:pt x="78955" y="134814"/>
                  <a:pt x="78955" y="129602"/>
                </a:cubicBezTo>
                <a:lnTo>
                  <a:pt x="78955" y="78957"/>
                </a:lnTo>
                <a:lnTo>
                  <a:pt x="129600" y="78957"/>
                </a:lnTo>
                <a:cubicBezTo>
                  <a:pt x="134812" y="78957"/>
                  <a:pt x="139037" y="74731"/>
                  <a:pt x="139037" y="69520"/>
                </a:cubicBezTo>
                <a:cubicBezTo>
                  <a:pt x="139037" y="64308"/>
                  <a:pt x="134812" y="60082"/>
                  <a:pt x="129600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Espaço Reservado para Conteúdo 4" descr="Uma imagem contendo edifício, pessoa, mulher, homem&#10;&#10;Descrição gerada automaticamente">
            <a:extLst>
              <a:ext uri="{FF2B5EF4-FFF2-40B4-BE49-F238E27FC236}">
                <a16:creationId xmlns:a16="http://schemas.microsoft.com/office/drawing/2014/main" id="{5AFA93FE-FF85-ED43-89BC-A5C2F615F2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86926" y="1659316"/>
            <a:ext cx="5569864" cy="4221531"/>
          </a:xfrm>
          <a:prstGeom prst="rect">
            <a:avLst/>
          </a:prstGeom>
        </p:spPr>
      </p:pic>
      <p:sp>
        <p:nvSpPr>
          <p:cNvPr id="18" name="Graphic 21">
            <a:extLst>
              <a:ext uri="{FF2B5EF4-FFF2-40B4-BE49-F238E27FC236}">
                <a16:creationId xmlns:a16="http://schemas.microsoft.com/office/drawing/2014/main" id="{8D61482F-F3C5-4D66-8C5D-C6BBE3E1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52801" y="1659316"/>
            <a:ext cx="127713" cy="127714"/>
          </a:xfrm>
          <a:custGeom>
            <a:avLst/>
            <a:gdLst>
              <a:gd name="connsiteX0" fmla="*/ 63857 w 127713"/>
              <a:gd name="connsiteY0" fmla="*/ 18874 h 127714"/>
              <a:gd name="connsiteX1" fmla="*/ 108839 w 127713"/>
              <a:gd name="connsiteY1" fmla="*/ 63857 h 127714"/>
              <a:gd name="connsiteX2" fmla="*/ 63857 w 127713"/>
              <a:gd name="connsiteY2" fmla="*/ 108840 h 127714"/>
              <a:gd name="connsiteX3" fmla="*/ 18874 w 127713"/>
              <a:gd name="connsiteY3" fmla="*/ 63857 h 127714"/>
              <a:gd name="connsiteX4" fmla="*/ 63857 w 127713"/>
              <a:gd name="connsiteY4" fmla="*/ 18874 h 127714"/>
              <a:gd name="connsiteX5" fmla="*/ 63857 w 127713"/>
              <a:gd name="connsiteY5" fmla="*/ 0 h 127714"/>
              <a:gd name="connsiteX6" fmla="*/ 0 w 127713"/>
              <a:gd name="connsiteY6" fmla="*/ 63857 h 127714"/>
              <a:gd name="connsiteX7" fmla="*/ 63857 w 127713"/>
              <a:gd name="connsiteY7" fmla="*/ 127714 h 127714"/>
              <a:gd name="connsiteX8" fmla="*/ 127713 w 127713"/>
              <a:gd name="connsiteY8" fmla="*/ 63857 h 127714"/>
              <a:gd name="connsiteX9" fmla="*/ 63857 w 127713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4">
                <a:moveTo>
                  <a:pt x="63857" y="18874"/>
                </a:moveTo>
                <a:cubicBezTo>
                  <a:pt x="88700" y="18874"/>
                  <a:pt x="108839" y="39014"/>
                  <a:pt x="108839" y="63857"/>
                </a:cubicBezTo>
                <a:cubicBezTo>
                  <a:pt x="108839" y="88700"/>
                  <a:pt x="88700" y="108840"/>
                  <a:pt x="63857" y="108840"/>
                </a:cubicBezTo>
                <a:cubicBezTo>
                  <a:pt x="39013" y="108840"/>
                  <a:pt x="18874" y="88700"/>
                  <a:pt x="18874" y="63857"/>
                </a:cubicBezTo>
                <a:cubicBezTo>
                  <a:pt x="18898" y="39024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23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7A348B9-703B-D248-B826-519CE6A81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2583" y="501651"/>
            <a:ext cx="4434720" cy="1716255"/>
          </a:xfrm>
        </p:spPr>
        <p:txBody>
          <a:bodyPr anchor="b">
            <a:normAutofit/>
          </a:bodyPr>
          <a:lstStyle/>
          <a:p>
            <a:r>
              <a:rPr lang="pt-BR" sz="5400"/>
              <a:t>Sistema prisional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6" descr="Uma imagem contendo pessoa, no interior, homem, mulher&#10;&#10;Descrição gerada automaticamente">
            <a:extLst>
              <a:ext uri="{FF2B5EF4-FFF2-40B4-BE49-F238E27FC236}">
                <a16:creationId xmlns:a16="http://schemas.microsoft.com/office/drawing/2014/main" id="{63052515-C0FA-E842-996E-7E15BC0C41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3" r="3" b="3"/>
          <a:stretch/>
        </p:blipFill>
        <p:spPr>
          <a:xfrm>
            <a:off x="279143" y="299508"/>
            <a:ext cx="5221625" cy="3010397"/>
          </a:xfrm>
          <a:prstGeom prst="rect">
            <a:avLst/>
          </a:prstGeom>
        </p:spPr>
      </p:pic>
      <p:pic>
        <p:nvPicPr>
          <p:cNvPr id="5" name="Espaço Reservado para Conteúdo 4" descr="Uma imagem contendo no interior, homem, placa, espelho&#10;&#10;Descrição gerada automaticamente">
            <a:extLst>
              <a:ext uri="{FF2B5EF4-FFF2-40B4-BE49-F238E27FC236}">
                <a16:creationId xmlns:a16="http://schemas.microsoft.com/office/drawing/2014/main" id="{FA1B76F6-406B-FC48-A39F-BB93B34DA8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160" r="1" b="16188"/>
          <a:stretch/>
        </p:blipFill>
        <p:spPr>
          <a:xfrm>
            <a:off x="279143" y="3548095"/>
            <a:ext cx="5221625" cy="301039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C45BA7-270B-43F5-8CBC-2BA0F5AD9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366682"/>
            <a:ext cx="4434721" cy="3989667"/>
          </a:xfrm>
        </p:spPr>
        <p:txBody>
          <a:bodyPr anchor="t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Marca 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cela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fica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Memo.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Violência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prisional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Memo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faz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amigos.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Askorozlu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companheiros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cela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Ova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faz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amigos. Yusuf.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prisional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corrupto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Mordomias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alguns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presos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poder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pagamento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3893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389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B5AD925-5AB3-7E42-817B-7D2DB24C3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692" y="-411054"/>
            <a:ext cx="4195674" cy="2052522"/>
          </a:xfrm>
        </p:spPr>
        <p:txBody>
          <a:bodyPr anchor="b">
            <a:normAutofit/>
          </a:bodyPr>
          <a:lstStyle/>
          <a:p>
            <a:r>
              <a:rPr lang="pt-BR" sz="4800" dirty="0"/>
              <a:t>Deficiência Intelectual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Espaço Reservado para Conteúdo 4" descr="Uma imagem contendo homem, mulher, segurando, tela&#10;&#10;Descrição gerada automaticamente">
            <a:extLst>
              <a:ext uri="{FF2B5EF4-FFF2-40B4-BE49-F238E27FC236}">
                <a16:creationId xmlns:a16="http://schemas.microsoft.com/office/drawing/2014/main" id="{D39314C2-AF31-0D4E-B99E-D8FC9DE963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85" r="10811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1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2D9809C-6F3D-41FA-A5EC-60FAFF614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060" y="1720240"/>
            <a:ext cx="4330306" cy="4167267"/>
          </a:xfrm>
        </p:spPr>
        <p:txBody>
          <a:bodyPr anchor="t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bisavó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Ova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explica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menina o que resume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Memo.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adulto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com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mesma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idade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filha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Ova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7/8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filme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Memo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ridicularizado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vezes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idiota,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fácil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imaginar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que, por ser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desajeitado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tenha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cometido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um crime.</a:t>
            </a:r>
          </a:p>
        </p:txBody>
      </p:sp>
      <p:sp>
        <p:nvSpPr>
          <p:cNvPr id="2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349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5244B-3DC7-D047-B364-821BBA0D6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Filmes que retratam a 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deficiência intelectual e a relação familiar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642583-A4F2-B340-9F74-7CF6C6F11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Sam-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2001 , de Jessie Nelson, com Sean Penn (Uma lição de amor):Sam Dawson, um pai com deficiência intelectual, cuida da  filha Lucy com a ajuda de um grupo de amigos. Quando Lucy faz sete anos e começa a ultrapassar seu pai intelectualmente, uma assistente social  quer colocar a menina em  um orfanato. </a:t>
            </a:r>
          </a:p>
          <a:p>
            <a:pPr algn="just"/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Radio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- 2003, de Gary Smith (Meu nome é Rádio): já analisado em Cine Debate, no Instituto Lego, com Profa. Dra.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Antonia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Maria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Nakayama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877971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978</Words>
  <Application>Microsoft Macintosh PowerPoint</Application>
  <PresentationFormat>Widescreen</PresentationFormat>
  <Paragraphs>77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</vt:lpstr>
      <vt:lpstr>Univers</vt:lpstr>
      <vt:lpstr>GradientVTI</vt:lpstr>
      <vt:lpstr>Cultura em Foco</vt:lpstr>
      <vt:lpstr>Filme: O milagre na cela 7</vt:lpstr>
      <vt:lpstr>Contexto Histórico</vt:lpstr>
      <vt:lpstr>A pena de morte na Turquia</vt:lpstr>
      <vt:lpstr>Narrativa e história</vt:lpstr>
      <vt:lpstr>O lugarejo turco: Ova, o pai e a bisavó.</vt:lpstr>
      <vt:lpstr>Sistema prisional</vt:lpstr>
      <vt:lpstr>Deficiência Intelectual</vt:lpstr>
      <vt:lpstr>Filmes que retratam a  deficiência intelectual e a relação familiar</vt:lpstr>
      <vt:lpstr>Metáforas presentes no filme</vt:lpstr>
      <vt:lpstr>O gigante de um olho só</vt:lpstr>
      <vt:lpstr>A música</vt:lpstr>
      <vt:lpstr>Lingo. Lingo. Shisheler.</vt:lpstr>
      <vt:lpstr>A pulsão de vida</vt:lpstr>
      <vt:lpstr>Referências</vt:lpstr>
      <vt:lpstr>Grata. roseligi@icloud.com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 em Foco</dc:title>
  <dc:creator>Roseli Gimenes</dc:creator>
  <cp:lastModifiedBy>Roseli Gimenes</cp:lastModifiedBy>
  <cp:revision>20</cp:revision>
  <dcterms:created xsi:type="dcterms:W3CDTF">2020-04-26T19:58:21Z</dcterms:created>
  <dcterms:modified xsi:type="dcterms:W3CDTF">2020-05-05T00:14:13Z</dcterms:modified>
</cp:coreProperties>
</file>